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8"/>
  </p:notesMasterIdLst>
  <p:handoutMasterIdLst>
    <p:handoutMasterId r:id="rId19"/>
  </p:handoutMasterIdLst>
  <p:sldIdLst>
    <p:sldId id="331" r:id="rId3"/>
    <p:sldId id="259" r:id="rId4"/>
    <p:sldId id="307" r:id="rId5"/>
    <p:sldId id="310" r:id="rId6"/>
    <p:sldId id="339" r:id="rId7"/>
    <p:sldId id="332" r:id="rId8"/>
    <p:sldId id="340" r:id="rId9"/>
    <p:sldId id="334" r:id="rId10"/>
    <p:sldId id="329" r:id="rId11"/>
    <p:sldId id="333" r:id="rId12"/>
    <p:sldId id="341" r:id="rId13"/>
    <p:sldId id="335" r:id="rId14"/>
    <p:sldId id="336" r:id="rId15"/>
    <p:sldId id="337" r:id="rId16"/>
    <p:sldId id="342" r:id="rId17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5102"/>
    <a:srgbClr val="FF9D00"/>
    <a:srgbClr val="FF6702"/>
    <a:srgbClr val="FF3305"/>
    <a:srgbClr val="CF3E00"/>
    <a:srgbClr val="CC3300"/>
    <a:srgbClr val="FF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2" autoAdjust="0"/>
    <p:restoredTop sz="94614" autoAdjust="0"/>
  </p:normalViewPr>
  <p:slideViewPr>
    <p:cSldViewPr>
      <p:cViewPr varScale="1">
        <p:scale>
          <a:sx n="74" d="100"/>
          <a:sy n="74" d="100"/>
        </p:scale>
        <p:origin x="-3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r>
              <a:rPr lang="en-US"/>
              <a:t>A Day of Recognition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r>
              <a:rPr lang="en-US"/>
              <a:t>December 14, 2006</a:t>
            </a:r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endParaRPr lang="en-US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fld id="{322849A9-517E-4725-AF00-305878E214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41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r>
              <a:rPr lang="en-US"/>
              <a:t>A Day of Recognition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r>
              <a:rPr lang="en-US"/>
              <a:t>December 14, 2006</a:t>
            </a:r>
          </a:p>
        </p:txBody>
      </p:sp>
      <p:sp>
        <p:nvSpPr>
          <p:cNvPr id="727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fld id="{9F56B6AC-37DC-40A6-9757-FFC59BCA5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2826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 Day of Recognition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December 14, 2006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B3305E-8CDA-4E3F-A98B-A2EE3E9D6009}" type="slidenum">
              <a:rPr lang="en-US"/>
              <a:pPr/>
              <a:t>1</a:t>
            </a:fld>
            <a:endParaRPr lang="en-US"/>
          </a:p>
        </p:txBody>
      </p:sp>
      <p:sp>
        <p:nvSpPr>
          <p:cNvPr id="2764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1100" y="696913"/>
            <a:ext cx="4635500" cy="3476625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03725"/>
            <a:ext cx="5594350" cy="4170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 Day of Recognition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December 14, 2006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5D16E-DC5F-489D-9129-B77C86C93133}" type="slidenum">
              <a:rPr lang="en-US"/>
              <a:pPr/>
              <a:t>2</a:t>
            </a:fld>
            <a:endParaRPr lang="en-US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 Day of Recognition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December 14, 2006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3BA5B-57D5-4D28-AB9A-2DB0AC0F5E96}" type="slidenum">
              <a:rPr lang="en-US"/>
              <a:pPr/>
              <a:t>3</a:t>
            </a:fld>
            <a:endParaRPr lang="en-US"/>
          </a:p>
        </p:txBody>
      </p:sp>
      <p:sp>
        <p:nvSpPr>
          <p:cNvPr id="185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 Day of Recognition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December 14, 2006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4A3C0-14CA-4304-A245-CD878389A522}" type="slidenum">
              <a:rPr lang="en-US"/>
              <a:pPr/>
              <a:t>4</a:t>
            </a:fld>
            <a:endParaRPr lang="en-US"/>
          </a:p>
        </p:txBody>
      </p:sp>
      <p:sp>
        <p:nvSpPr>
          <p:cNvPr id="194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 Day of Recognition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December 14, 2006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C9BD5-387B-44CC-833A-3E18CC15FAEF}" type="slidenum">
              <a:rPr lang="en-US"/>
              <a:pPr/>
              <a:t>9</a:t>
            </a:fld>
            <a:endParaRPr lang="en-US"/>
          </a:p>
        </p:txBody>
      </p:sp>
      <p:sp>
        <p:nvSpPr>
          <p:cNvPr id="247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447800"/>
            <a:ext cx="8077200" cy="1752600"/>
          </a:xfrm>
        </p:spPr>
        <p:txBody>
          <a:bodyPr/>
          <a:lstStyle>
            <a:lvl1pPr algn="l">
              <a:lnSpc>
                <a:spcPct val="80000"/>
              </a:lnSpc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657600"/>
            <a:ext cx="4343400" cy="12192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008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18B7F1-C64B-42E4-8F6F-28769D16BB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F0D3F-55B4-42EF-8933-15D3071CE5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926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A76EE-3E15-4CD7-A348-D13FE6219F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553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3058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3058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477000"/>
            <a:ext cx="12954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295400" cy="381000"/>
          </a:xfrm>
        </p:spPr>
        <p:txBody>
          <a:bodyPr/>
          <a:lstStyle>
            <a:lvl1pPr>
              <a:defRPr/>
            </a:lvl1pPr>
          </a:lstStyle>
          <a:p>
            <a:fld id="{2A011233-43AB-4FD2-9F42-0722DF23FF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4653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609600"/>
            <a:ext cx="8305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767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40767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767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4114800"/>
            <a:ext cx="40767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67000" y="6477000"/>
            <a:ext cx="12954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148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295400" cy="381000"/>
          </a:xfrm>
        </p:spPr>
        <p:txBody>
          <a:bodyPr/>
          <a:lstStyle>
            <a:lvl1pPr>
              <a:defRPr/>
            </a:lvl1pPr>
          </a:lstStyle>
          <a:p>
            <a:fld id="{CA99EF2C-E5AA-4531-BD24-101D2B8E70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368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767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40767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477000"/>
            <a:ext cx="12954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295400" cy="381000"/>
          </a:xfrm>
        </p:spPr>
        <p:txBody>
          <a:bodyPr/>
          <a:lstStyle>
            <a:lvl1pPr>
              <a:defRPr/>
            </a:lvl1pPr>
          </a:lstStyle>
          <a:p>
            <a:fld id="{C85AF4F3-F7CD-4F9B-AE09-65EAE31E6B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904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652963"/>
            <a:ext cx="8154988" cy="100965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662613"/>
            <a:ext cx="8058150" cy="936625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054CA92-4D6D-4C83-B851-87697D796F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40E6F-6C0B-42E9-B89A-41A639CD7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7646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6971E-CECB-4125-8F29-E1742CF26C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454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6862F-79D4-44A6-8E42-E2801A2747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451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A873E-15E9-49B7-A944-0D5CA4894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720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CE4C5-76E3-46E6-B453-72CCDB9926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0480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50A76-8EC6-42D2-A011-B7EF8118FB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938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904EB-A9A6-4308-AEC9-1245D64502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2581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21F3D-BD74-4144-877F-FC15C0A423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1920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7D9B8-0BA0-4ED8-8894-CC9920782B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866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A3734-47B9-4FD2-B470-C220A2BDDF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0977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546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329363" cy="6546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C7DBB-3F41-4E55-94A0-69E042471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112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DD6F9-7EA5-41C8-A06B-AF2DE95E8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333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53755-0A0C-47AD-82F2-4F7DCC0400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0933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7DEE6-FC76-48A7-88D2-044A3EF54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686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57AD0-3146-4207-899D-61F673027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008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ABDF5-E68B-4A0B-BBCD-6ADE455D5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81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E9E5D-0CEA-420E-92A2-B6266CBCDB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599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14,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EC96B-83D3-4428-958E-01E7167840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876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30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305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477000"/>
            <a:ext cx="129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December 14, 2006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47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29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fld id="{0C228C32-7877-454A-8238-DD70713ACC2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  <p:sldLayoutId id="2147483673" r:id="rId13"/>
    <p:sldLayoutId id="2147483674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64235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0213"/>
            <a:ext cx="864235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r>
              <a:rPr lang="en-US"/>
              <a:t>December 14, 2006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2FAC9363-1D52-4318-AE74-0E75E38D749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takemoto@lawa.org" TargetMode="External"/><Relationship Id="rId2" Type="http://schemas.openxmlformats.org/officeDocument/2006/relationships/hyperlink" Target="mailto:tmchugh@lawa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russeau@law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10" Type="http://schemas.openxmlformats.org/officeDocument/2006/relationships/image" Target="../media/image5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228600" y="4724400"/>
            <a:ext cx="6096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LAX Recycling and Source Reduction Program</a:t>
            </a:r>
            <a:endParaRPr lang="en-US" sz="320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7546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6208713"/>
            <a:ext cx="2487612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Waste Characterization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1 pound of waste generated by each passenger arriving and departing.</a:t>
            </a:r>
          </a:p>
          <a:p>
            <a:pPr>
              <a:lnSpc>
                <a:spcPct val="90000"/>
              </a:lnSpc>
            </a:pPr>
            <a:r>
              <a:rPr lang="en-US" sz="2800"/>
              <a:t>2.8 pounds of waste generated by each ton of cargo.</a:t>
            </a:r>
          </a:p>
          <a:p>
            <a:pPr>
              <a:lnSpc>
                <a:spcPct val="90000"/>
              </a:lnSpc>
            </a:pPr>
            <a:r>
              <a:rPr lang="en-US" sz="2800"/>
              <a:t>71% of waste stream is handled by tenants who control their own disposal contracts.</a:t>
            </a:r>
          </a:p>
          <a:p>
            <a:pPr>
              <a:lnSpc>
                <a:spcPct val="90000"/>
              </a:lnSpc>
            </a:pPr>
            <a:r>
              <a:rPr lang="en-US" sz="2800"/>
              <a:t>Remaining 29% is controlled, but not necessarily generated by LAWA.</a:t>
            </a:r>
          </a:p>
          <a:p>
            <a:pPr>
              <a:lnSpc>
                <a:spcPct val="90000"/>
              </a:lnSpc>
            </a:pPr>
            <a:r>
              <a:rPr lang="en-US" sz="2800"/>
              <a:t>Independent audits have validated this data.</a:t>
            </a:r>
          </a:p>
        </p:txBody>
      </p:sp>
      <p:pic>
        <p:nvPicPr>
          <p:cNvPr id="302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6208713"/>
            <a:ext cx="2487612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305800" cy="1219200"/>
          </a:xfrm>
        </p:spPr>
        <p:txBody>
          <a:bodyPr/>
          <a:lstStyle/>
          <a:p>
            <a:r>
              <a:rPr lang="en-US" sz="3600"/>
              <a:t>Waste Characterization Categories	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Administrative</a:t>
            </a:r>
          </a:p>
          <a:p>
            <a:r>
              <a:rPr lang="en-US"/>
              <a:t>Cargo </a:t>
            </a:r>
          </a:p>
          <a:p>
            <a:r>
              <a:rPr lang="en-US"/>
              <a:t>In-flight wastes</a:t>
            </a:r>
          </a:p>
          <a:p>
            <a:r>
              <a:rPr lang="en-US"/>
              <a:t>Maintenance</a:t>
            </a:r>
          </a:p>
          <a:p>
            <a:r>
              <a:rPr lang="en-US"/>
              <a:t>Terminals</a:t>
            </a:r>
          </a:p>
          <a:p>
            <a:r>
              <a:rPr lang="en-US"/>
              <a:t>Restaurant/cafeteria</a:t>
            </a:r>
          </a:p>
          <a:p>
            <a:r>
              <a:rPr lang="en-US"/>
              <a:t>Other wastes, including construction debris</a:t>
            </a:r>
          </a:p>
        </p:txBody>
      </p:sp>
      <p:pic>
        <p:nvPicPr>
          <p:cNvPr id="311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6208713"/>
            <a:ext cx="2487612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Recycling Projects</a:t>
            </a:r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New advertising “amenity units” incorporating recycling collection into the unit.  Part of LAWA’s new advertising concession program.</a:t>
            </a:r>
          </a:p>
        </p:txBody>
      </p:sp>
      <p:pic>
        <p:nvPicPr>
          <p:cNvPr id="304134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524000"/>
            <a:ext cx="3727450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6284913"/>
            <a:ext cx="2487612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52400"/>
            <a:ext cx="6297612" cy="633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6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6208713"/>
            <a:ext cx="2487612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New Recycling Projects cont.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Food Waste and Coffee grinds recycling – LAWA plans to begin recycling food waste, coffee grinds and filters into compost.</a:t>
            </a:r>
          </a:p>
          <a:p>
            <a:pPr>
              <a:lnSpc>
                <a:spcPct val="90000"/>
              </a:lnSpc>
            </a:pPr>
            <a:r>
              <a:rPr lang="en-US" dirty="0"/>
              <a:t>Expand cooking oil and grease recycling.  </a:t>
            </a:r>
            <a:r>
              <a:rPr lang="en-US" dirty="0" smtClean="0"/>
              <a:t>28,612 </a:t>
            </a:r>
            <a:r>
              <a:rPr lang="en-US" dirty="0"/>
              <a:t>lbs. were recycled in </a:t>
            </a:r>
            <a:r>
              <a:rPr lang="en-US" dirty="0" smtClean="0"/>
              <a:t>2010.  </a:t>
            </a:r>
            <a:r>
              <a:rPr lang="en-US" dirty="0"/>
              <a:t>Exploring the feasibility of airport-wide collection program.</a:t>
            </a:r>
          </a:p>
          <a:p>
            <a:pPr>
              <a:lnSpc>
                <a:spcPct val="90000"/>
              </a:lnSpc>
            </a:pPr>
            <a:r>
              <a:rPr lang="en-US" dirty="0"/>
              <a:t>Mandatory recycling in airport concession contracts – currently voluntary.</a:t>
            </a:r>
          </a:p>
        </p:txBody>
      </p:sp>
      <p:pic>
        <p:nvPicPr>
          <p:cNvPr id="307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6208713"/>
            <a:ext cx="2487612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1219200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/>
              <a:t>LAX Recycling Program provided by: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b="1" dirty="0"/>
              <a:t>	LAX Construction &amp; Maintenance Services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b="1" dirty="0"/>
              <a:t>	7411 World Way West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b="1" dirty="0"/>
              <a:t>	Los Angeles, CA 90045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(424) 646-7900  </a:t>
            </a:r>
            <a:r>
              <a:rPr lang="en-US" sz="2400" b="1" dirty="0"/>
              <a:t>(310) 646-9416 Fax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/>
              <a:t>For More Information Call: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b="1" dirty="0"/>
              <a:t>	Tom Mchugh, Airport Superintendent,  Ext. </a:t>
            </a:r>
            <a:r>
              <a:rPr lang="en-US" sz="2400" b="1" dirty="0" smtClean="0"/>
              <a:t>6-7843</a:t>
            </a:r>
            <a:endParaRPr lang="en-US" sz="2400" b="1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b="1" dirty="0"/>
              <a:t>	</a:t>
            </a:r>
            <a:r>
              <a:rPr lang="en-US" sz="2400" b="1" dirty="0">
                <a:hlinkClick r:id="rId2"/>
              </a:rPr>
              <a:t>tmchugh@lawa.org</a:t>
            </a:r>
            <a:endParaRPr lang="en-US" sz="2400" b="1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b="1" dirty="0"/>
              <a:t>	David Takemoto, Airport Supervisor II,  Ext. </a:t>
            </a:r>
            <a:r>
              <a:rPr lang="en-US" sz="2400" b="1" dirty="0" smtClean="0"/>
              <a:t>6-7984</a:t>
            </a:r>
            <a:endParaRPr lang="en-US" sz="2400" b="1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b="1" dirty="0"/>
              <a:t>	</a:t>
            </a:r>
            <a:r>
              <a:rPr lang="en-US" sz="2400" b="1" dirty="0">
                <a:hlinkClick r:id="rId3"/>
              </a:rPr>
              <a:t>dtakemoto@lawa.org</a:t>
            </a:r>
            <a:endParaRPr lang="en-US" sz="2400" b="1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b="1" dirty="0"/>
              <a:t>	Sheriece Sewell, Sr. Clerk Typist,  Ext. </a:t>
            </a:r>
            <a:r>
              <a:rPr lang="en-US" sz="2400" b="1" dirty="0" smtClean="0"/>
              <a:t>6-7847</a:t>
            </a:r>
            <a:endParaRPr lang="en-US" sz="2400" b="1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b="1" dirty="0"/>
              <a:t>	</a:t>
            </a:r>
            <a:r>
              <a:rPr lang="en-US" sz="2400" b="1" dirty="0">
                <a:hlinkClick r:id="rId4"/>
              </a:rPr>
              <a:t>srusseau@lawa.org</a:t>
            </a:r>
            <a:endParaRPr lang="en-US" sz="2400" b="1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/>
              <a:t>		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7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4191000" y="1752600"/>
          <a:ext cx="48006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3" name="Photo Editor Photo" r:id="rId4" imgW="6095238" imgH="4571429" progId="MSPhotoEd.3">
                  <p:embed/>
                </p:oleObj>
              </mc:Choice>
              <mc:Fallback>
                <p:oleObj name="Photo Editor Photo" r:id="rId4" imgW="6095238" imgH="4571429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4000" contrast="3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8006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1143000"/>
          </a:xfrm>
          <a:gradFill rotWithShape="0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LAX Recycling Program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752600"/>
            <a:ext cx="4267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/>
              <a:t>Established in 1992 as a result of California Integrated Waste Management Act (AB 939).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Act required 50% diversion by the year 2000.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Mayor </a:t>
            </a:r>
            <a:r>
              <a:rPr lang="en-US" sz="2000" b="1" dirty="0" err="1"/>
              <a:t>Villaraigosa</a:t>
            </a:r>
            <a:r>
              <a:rPr lang="en-US" sz="2000" b="1" dirty="0"/>
              <a:t> established goal of 70% rate by </a:t>
            </a:r>
            <a:r>
              <a:rPr lang="en-US" sz="2000" b="1" dirty="0" smtClean="0"/>
              <a:t>2020 </a:t>
            </a:r>
            <a:r>
              <a:rPr lang="en-US" sz="2000" b="1" dirty="0"/>
              <a:t>and vowed to make LAX the “greenest” airport in the nation.</a:t>
            </a:r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6208713"/>
            <a:ext cx="2487612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0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1066800"/>
          </a:xfrm>
          <a:gradFill rotWithShape="0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Program Components</a:t>
            </a:r>
          </a:p>
        </p:txBody>
      </p:sp>
      <p:sp>
        <p:nvSpPr>
          <p:cNvPr id="1843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800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In-house collection of recyclable materials generated by LAWA and from common-use recycling containers and bins in airport terminals and airfield areas.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Collection of materials from airlines and tenants through individual agreements at no cost to participants.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Airlines’ and tenants’ own recycling programs and reporting of data to LAWA.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Source reduction through the purchase of recycled products and reuse of materials.</a:t>
            </a:r>
          </a:p>
        </p:txBody>
      </p:sp>
      <p:pic>
        <p:nvPicPr>
          <p:cNvPr id="18433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6208713"/>
            <a:ext cx="2487612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538" name="Object 2"/>
          <p:cNvGraphicFramePr>
            <a:graphicFrameLocks noChangeAspect="1"/>
          </p:cNvGraphicFramePr>
          <p:nvPr/>
        </p:nvGraphicFramePr>
        <p:xfrm>
          <a:off x="3657600" y="2971800"/>
          <a:ext cx="2438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3" r:id="rId4" imgW="1428949" imgH="1428949" progId="">
                  <p:embed/>
                </p:oleObj>
              </mc:Choice>
              <mc:Fallback>
                <p:oleObj r:id="rId4" imgW="1428949" imgH="142894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971800"/>
                        <a:ext cx="24384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3542" name="Picture 6" descr="Recycling"/>
          <p:cNvPicPr>
            <a:picLocks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48000"/>
            <a:ext cx="3962400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93543" name="Object 7"/>
          <p:cNvGraphicFramePr>
            <a:graphicFrameLocks noChangeAspect="1"/>
          </p:cNvGraphicFramePr>
          <p:nvPr>
            <p:ph sz="quarter" idx="4"/>
          </p:nvPr>
        </p:nvGraphicFramePr>
        <p:xfrm>
          <a:off x="6172200" y="838200"/>
          <a:ext cx="260032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4" r:id="rId7" imgW="1428949" imgH="1428949" progId="">
                  <p:embed/>
                </p:oleObj>
              </mc:Choice>
              <mc:Fallback>
                <p:oleObj r:id="rId7" imgW="1428949" imgH="142894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838200"/>
                        <a:ext cx="2600325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3541" name="Picture 5" descr="Recycling"/>
          <p:cNvPicPr>
            <a:picLocks noChangeAspect="1" noChangeArrowheads="1"/>
          </p:cNvPicPr>
          <p:nvPr>
            <p:ph sz="quarter"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490913"/>
            <a:ext cx="3352800" cy="2714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3544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76200" y="457200"/>
            <a:ext cx="6553200" cy="25146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800" b="1">
                <a:solidFill>
                  <a:schemeClr val="tx1"/>
                </a:solidFill>
                <a:latin typeface="Arial" charset="0"/>
              </a:rPr>
              <a:t>LAX Recycling Program makes it easy for airport employees and the traveling public to recycle by providing convenient</a:t>
            </a:r>
            <a:br>
              <a:rPr lang="en-US" sz="2800" b="1">
                <a:solidFill>
                  <a:schemeClr val="tx1"/>
                </a:solidFill>
                <a:latin typeface="Arial" charset="0"/>
              </a:rPr>
            </a:br>
            <a:r>
              <a:rPr lang="en-US" sz="2800" b="1">
                <a:solidFill>
                  <a:schemeClr val="tx1"/>
                </a:solidFill>
                <a:latin typeface="Arial" charset="0"/>
              </a:rPr>
              <a:t>recycling bins in offices, </a:t>
            </a:r>
            <a:br>
              <a:rPr lang="en-US" sz="2800" b="1">
                <a:solidFill>
                  <a:schemeClr val="tx1"/>
                </a:solidFill>
                <a:latin typeface="Arial" charset="0"/>
              </a:rPr>
            </a:br>
            <a:r>
              <a:rPr lang="en-US" sz="2800" b="1">
                <a:solidFill>
                  <a:schemeClr val="tx1"/>
                </a:solidFill>
                <a:latin typeface="Arial" charset="0"/>
              </a:rPr>
              <a:t>terminals, and on the airfield.</a:t>
            </a:r>
            <a:endParaRPr lang="en-US" sz="3000" b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9354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6208713"/>
            <a:ext cx="2487612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28600" y="609600"/>
            <a:ext cx="8915400" cy="1219200"/>
          </a:xfrm>
        </p:spPr>
        <p:txBody>
          <a:bodyPr/>
          <a:lstStyle/>
          <a:p>
            <a:r>
              <a:rPr lang="en-US" sz="2000">
                <a:solidFill>
                  <a:schemeClr val="tx1"/>
                </a:solidFill>
              </a:rPr>
              <a:t>Materials are collected and brought to the transfer facility, sorted, and placed in larger containers or bailed, then sent to various vendors for further processing.</a:t>
            </a:r>
            <a:r>
              <a:rPr lang="en-US" sz="2000">
                <a:latin typeface="Arial" charset="0"/>
              </a:rPr>
              <a:t> </a:t>
            </a:r>
          </a:p>
        </p:txBody>
      </p:sp>
      <p:pic>
        <p:nvPicPr>
          <p:cNvPr id="309251" name="Picture 3" descr="Recycling 1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76400"/>
            <a:ext cx="4114800" cy="220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52" name="Picture 4" descr="Recycling 11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962400"/>
            <a:ext cx="4114800" cy="220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53" name="Picture 5" descr="Recycling 11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4114800" cy="220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54" name="Picture 6" descr="Recycling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962400"/>
            <a:ext cx="4114800" cy="220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6208713"/>
            <a:ext cx="2487612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838200"/>
          </a:xfrm>
        </p:spPr>
        <p:txBody>
          <a:bodyPr/>
          <a:lstStyle/>
          <a:p>
            <a:r>
              <a:rPr lang="en-US" dirty="0"/>
              <a:t>Materials Recycled -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8,066 </a:t>
            </a:r>
            <a:r>
              <a:rPr lang="en-US" sz="2400" dirty="0"/>
              <a:t>tons of paper and cardboard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765 </a:t>
            </a:r>
            <a:r>
              <a:rPr lang="en-US" sz="2400" dirty="0"/>
              <a:t>tons of plastic including beverage containers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14 </a:t>
            </a:r>
            <a:r>
              <a:rPr lang="en-US" sz="2400" dirty="0"/>
              <a:t>tons of grease rendering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2,449 </a:t>
            </a:r>
            <a:r>
              <a:rPr lang="en-US" sz="2400" dirty="0"/>
              <a:t>tons of wood and wood pallets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562 </a:t>
            </a:r>
            <a:r>
              <a:rPr lang="en-US" sz="2400" dirty="0"/>
              <a:t>tons of metal and aluminum beverage containers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340 </a:t>
            </a:r>
            <a:r>
              <a:rPr lang="en-US" sz="2400" dirty="0"/>
              <a:t>tons of green waste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76 </a:t>
            </a:r>
            <a:r>
              <a:rPr lang="en-US" sz="2400" dirty="0"/>
              <a:t>tons of tires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11 </a:t>
            </a:r>
            <a:r>
              <a:rPr lang="en-US" sz="2400" dirty="0"/>
              <a:t>tons of glass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7,298 </a:t>
            </a:r>
            <a:r>
              <a:rPr lang="en-US" sz="2400" dirty="0"/>
              <a:t>tons of construction debris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617 </a:t>
            </a:r>
            <a:r>
              <a:rPr lang="en-US" sz="2400" dirty="0"/>
              <a:t>tons of miscellaneous/mixed materials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20,198 </a:t>
            </a:r>
            <a:r>
              <a:rPr lang="en-US" sz="2400" b="1" dirty="0"/>
              <a:t>tons total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01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6208713"/>
            <a:ext cx="2487612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3058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/>
              <a:t>Green waste to compost program - grass clippings and tree trimmings from landscape operations are recycled into compost and mulch. 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Asphalt recycling - ground asphalt from pavement profiling operations is recycled and used as Processed Miscellaneous Base (PMB) in pavement reconstruction projects.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Tire recycling – Tires from LAWA vehicle maintenance operations are ground up and used in paving materials.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Rechargeable battery program – LAWA participates in a City program to collect rechargeable batteries. 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Waste oil recycling – waste oil from fleet maintenance operations is recycled. 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Food donation program– 4,164 pounds of consumable food were donated to homeless shelters in 200.7</a:t>
            </a:r>
          </a:p>
          <a:p>
            <a:pPr>
              <a:lnSpc>
                <a:spcPct val="80000"/>
              </a:lnSpc>
            </a:pPr>
            <a:endParaRPr lang="en-US" sz="2000" b="1"/>
          </a:p>
        </p:txBody>
      </p:sp>
      <p:pic>
        <p:nvPicPr>
          <p:cNvPr id="310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6208713"/>
            <a:ext cx="2487612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Airline and Tenant Recycling	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 2008, airlines and tenants reported over  </a:t>
            </a:r>
            <a:r>
              <a:rPr lang="en-US" dirty="0" smtClean="0"/>
              <a:t>8,551 </a:t>
            </a:r>
            <a:r>
              <a:rPr lang="en-US" dirty="0"/>
              <a:t>tons in source reduction and recycled material through their own programs – </a:t>
            </a:r>
            <a:r>
              <a:rPr lang="en-US" dirty="0" smtClean="0"/>
              <a:t>approximately 39% </a:t>
            </a:r>
            <a:r>
              <a:rPr lang="en-US" dirty="0"/>
              <a:t>of the total program.</a:t>
            </a:r>
          </a:p>
        </p:txBody>
      </p:sp>
      <p:pic>
        <p:nvPicPr>
          <p:cNvPr id="303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6248400"/>
            <a:ext cx="2487612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  <a:gradFill rotWithShape="0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r>
              <a:rPr lang="en-US" u="sng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LAX Recycling Rates</a:t>
            </a:r>
          </a:p>
        </p:txBody>
      </p:sp>
      <p:sp>
        <p:nvSpPr>
          <p:cNvPr id="260538" name="Text Box 7610"/>
          <p:cNvSpPr txBox="1">
            <a:spLocks noChangeArrowheads="1"/>
          </p:cNvSpPr>
          <p:nvPr/>
        </p:nvSpPr>
        <p:spPr bwMode="auto">
          <a:xfrm>
            <a:off x="1524000" y="62484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*Events of 9/11/2001 caused a drop in tenant reporting and recycling activity during the period 2001-2003</a:t>
            </a:r>
          </a:p>
        </p:txBody>
      </p:sp>
      <p:sp>
        <p:nvSpPr>
          <p:cNvPr id="260540" name="Rectangle 7612"/>
          <p:cNvSpPr>
            <a:spLocks noChangeArrowheads="1"/>
          </p:cNvSpPr>
          <p:nvPr/>
        </p:nvSpPr>
        <p:spPr bwMode="auto">
          <a:xfrm>
            <a:off x="381000" y="1600200"/>
            <a:ext cx="8305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0"/>
          </a:p>
        </p:txBody>
      </p:sp>
      <p:pic>
        <p:nvPicPr>
          <p:cNvPr id="260542" name="Picture 76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t lightning design template">
  <a:themeElements>
    <a:clrScheme name="">
      <a:dk1>
        <a:srgbClr val="990000"/>
      </a:dk1>
      <a:lt1>
        <a:srgbClr val="CCECFF"/>
      </a:lt1>
      <a:dk2>
        <a:srgbClr val="993300"/>
      </a:dk2>
      <a:lt2>
        <a:srgbClr val="5C1F00"/>
      </a:lt2>
      <a:accent1>
        <a:srgbClr val="FF9999"/>
      </a:accent1>
      <a:accent2>
        <a:srgbClr val="BE7960"/>
      </a:accent2>
      <a:accent3>
        <a:srgbClr val="E2F4FF"/>
      </a:accent3>
      <a:accent4>
        <a:srgbClr val="820000"/>
      </a:accent4>
      <a:accent5>
        <a:srgbClr val="FFCACA"/>
      </a:accent5>
      <a:accent6>
        <a:srgbClr val="AC6D56"/>
      </a:accent6>
      <a:hlink>
        <a:srgbClr val="FFFF99"/>
      </a:hlink>
      <a:folHlink>
        <a:srgbClr val="9A7612"/>
      </a:folHlink>
    </a:clrScheme>
    <a:fontScheme name="Sheet lightning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eet lightning design template 1">
        <a:dk1>
          <a:srgbClr val="3366CC"/>
        </a:dk1>
        <a:lt1>
          <a:srgbClr val="33CCFF"/>
        </a:lt1>
        <a:dk2>
          <a:srgbClr val="FFFFFF"/>
        </a:dk2>
        <a:lt2>
          <a:srgbClr val="3E3E5C"/>
        </a:lt2>
        <a:accent1>
          <a:srgbClr val="5F9FCB"/>
        </a:accent1>
        <a:accent2>
          <a:srgbClr val="0099FF"/>
        </a:accent2>
        <a:accent3>
          <a:srgbClr val="ADE2FF"/>
        </a:accent3>
        <a:accent4>
          <a:srgbClr val="2A56AE"/>
        </a:accent4>
        <a:accent5>
          <a:srgbClr val="B6CDE2"/>
        </a:accent5>
        <a:accent6>
          <a:srgbClr val="008AE7"/>
        </a:accent6>
        <a:hlink>
          <a:srgbClr val="CCEC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2">
        <a:dk1>
          <a:srgbClr val="006699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005682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3">
        <a:dk1>
          <a:srgbClr val="0000CC"/>
        </a:dk1>
        <a:lt1>
          <a:srgbClr val="33CCCC"/>
        </a:lt1>
        <a:dk2>
          <a:srgbClr val="CCFFFF"/>
        </a:dk2>
        <a:lt2>
          <a:srgbClr val="003366"/>
        </a:lt2>
        <a:accent1>
          <a:srgbClr val="0099CC"/>
        </a:accent1>
        <a:accent2>
          <a:srgbClr val="00B000"/>
        </a:accent2>
        <a:accent3>
          <a:srgbClr val="ADE2E2"/>
        </a:accent3>
        <a:accent4>
          <a:srgbClr val="0000AE"/>
        </a:accent4>
        <a:accent5>
          <a:srgbClr val="AACAE2"/>
        </a:accent5>
        <a:accent6>
          <a:srgbClr val="009F00"/>
        </a:accent6>
        <a:hlink>
          <a:srgbClr val="66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4">
        <a:dk1>
          <a:srgbClr val="003366"/>
        </a:dk1>
        <a:lt1>
          <a:srgbClr val="336699"/>
        </a:lt1>
        <a:dk2>
          <a:srgbClr val="62584E"/>
        </a:dk2>
        <a:lt2>
          <a:srgbClr val="336699"/>
        </a:lt2>
        <a:accent1>
          <a:srgbClr val="3D7AB7"/>
        </a:accent1>
        <a:accent2>
          <a:srgbClr val="468A4B"/>
        </a:accent2>
        <a:accent3>
          <a:srgbClr val="ADB8CA"/>
        </a:accent3>
        <a:accent4>
          <a:srgbClr val="002A56"/>
        </a:accent4>
        <a:accent5>
          <a:srgbClr val="AFBED8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5">
        <a:dk1>
          <a:srgbClr val="000000"/>
        </a:dk1>
        <a:lt1>
          <a:srgbClr val="FFFFFF"/>
        </a:lt1>
        <a:dk2>
          <a:srgbClr val="FF66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6">
        <a:dk1>
          <a:srgbClr val="000000"/>
        </a:dk1>
        <a:lt1>
          <a:srgbClr val="DEF6F1"/>
        </a:lt1>
        <a:dk2>
          <a:srgbClr val="23607B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8BA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7">
        <a:dk1>
          <a:srgbClr val="000000"/>
        </a:dk1>
        <a:lt1>
          <a:srgbClr val="FFFFD9"/>
        </a:lt1>
        <a:dk2>
          <a:srgbClr val="BF3737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8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79D7ED"/>
        </a:accent1>
        <a:accent2>
          <a:srgbClr val="CCFFFF"/>
        </a:accent2>
        <a:accent3>
          <a:srgbClr val="FFFFFF"/>
        </a:accent3>
        <a:accent4>
          <a:srgbClr val="000000"/>
        </a:accent4>
        <a:accent5>
          <a:srgbClr val="BEE8F4"/>
        </a:accent5>
        <a:accent6>
          <a:srgbClr val="B9E7E7"/>
        </a:accent6>
        <a:hlink>
          <a:srgbClr val="3333CC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9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10">
        <a:dk1>
          <a:srgbClr val="4D4D4D"/>
        </a:dk1>
        <a:lt1>
          <a:srgbClr val="008080"/>
        </a:lt1>
        <a:dk2>
          <a:srgbClr val="007086"/>
        </a:dk2>
        <a:lt2>
          <a:srgbClr val="005A58"/>
        </a:lt2>
        <a:accent1>
          <a:srgbClr val="0099B8"/>
        </a:accent1>
        <a:accent2>
          <a:srgbClr val="76C2E0"/>
        </a:accent2>
        <a:accent3>
          <a:srgbClr val="AAC0C0"/>
        </a:accent3>
        <a:accent4>
          <a:srgbClr val="404040"/>
        </a:accent4>
        <a:accent5>
          <a:srgbClr val="AACAD8"/>
        </a:accent5>
        <a:accent6>
          <a:srgbClr val="6AB0CB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11">
        <a:dk1>
          <a:srgbClr val="000000"/>
        </a:dk1>
        <a:lt1>
          <a:srgbClr val="FFFFFF"/>
        </a:lt1>
        <a:dk2>
          <a:srgbClr val="5F5F5F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12">
        <a:dk1>
          <a:srgbClr val="003399"/>
        </a:dk1>
        <a:lt1>
          <a:srgbClr val="8E6C42"/>
        </a:lt1>
        <a:dk2>
          <a:srgbClr val="8A6426"/>
        </a:dk2>
        <a:lt2>
          <a:srgbClr val="2D2015"/>
        </a:lt2>
        <a:accent1>
          <a:srgbClr val="739EA3"/>
        </a:accent1>
        <a:accent2>
          <a:srgbClr val="8F5F2F"/>
        </a:accent2>
        <a:accent3>
          <a:srgbClr val="C6BAB0"/>
        </a:accent3>
        <a:accent4>
          <a:srgbClr val="002A82"/>
        </a:accent4>
        <a:accent5>
          <a:srgbClr val="BCCCCE"/>
        </a:accent5>
        <a:accent6>
          <a:srgbClr val="81552A"/>
        </a:accent6>
        <a:hlink>
          <a:srgbClr val="CCB4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13">
        <a:dk1>
          <a:srgbClr val="993300"/>
        </a:dk1>
        <a:lt1>
          <a:srgbClr val="CCECFF"/>
        </a:lt1>
        <a:dk2>
          <a:srgbClr val="817227"/>
        </a:dk2>
        <a:lt2>
          <a:srgbClr val="5C1F00"/>
        </a:lt2>
        <a:accent1>
          <a:srgbClr val="FF9999"/>
        </a:accent1>
        <a:accent2>
          <a:srgbClr val="BE7960"/>
        </a:accent2>
        <a:accent3>
          <a:srgbClr val="E2F4FF"/>
        </a:accent3>
        <a:accent4>
          <a:srgbClr val="822A00"/>
        </a:accent4>
        <a:accent5>
          <a:srgbClr val="FFCACA"/>
        </a:accent5>
        <a:accent6>
          <a:srgbClr val="AC6D56"/>
        </a:accent6>
        <a:hlink>
          <a:srgbClr val="FFFF99"/>
        </a:hlink>
        <a:folHlink>
          <a:srgbClr val="9A76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14">
        <a:dk1>
          <a:srgbClr val="5C1F00"/>
        </a:dk1>
        <a:lt1>
          <a:srgbClr val="FFFFFF"/>
        </a:lt1>
        <a:dk2>
          <a:srgbClr val="CCECFF"/>
        </a:dk2>
        <a:lt2>
          <a:srgbClr val="FDFCF9"/>
        </a:lt2>
        <a:accent1>
          <a:srgbClr val="FF9999"/>
        </a:accent1>
        <a:accent2>
          <a:srgbClr val="BE7960"/>
        </a:accent2>
        <a:accent3>
          <a:srgbClr val="E2F4FF"/>
        </a:accent3>
        <a:accent4>
          <a:srgbClr val="DADADA"/>
        </a:accent4>
        <a:accent5>
          <a:srgbClr val="FFCACA"/>
        </a:accent5>
        <a:accent6>
          <a:srgbClr val="AC6D56"/>
        </a:accent6>
        <a:hlink>
          <a:srgbClr val="FFFF99"/>
        </a:hlink>
        <a:folHlink>
          <a:srgbClr val="9A76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eet lightning design template 15">
        <a:dk1>
          <a:srgbClr val="6600FF"/>
        </a:dk1>
        <a:lt1>
          <a:srgbClr val="CCECFF"/>
        </a:lt1>
        <a:dk2>
          <a:srgbClr val="FDFCF9"/>
        </a:dk2>
        <a:lt2>
          <a:srgbClr val="5C1F00"/>
        </a:lt2>
        <a:accent1>
          <a:srgbClr val="FF9999"/>
        </a:accent1>
        <a:accent2>
          <a:srgbClr val="BE7960"/>
        </a:accent2>
        <a:accent3>
          <a:srgbClr val="E2F4FF"/>
        </a:accent3>
        <a:accent4>
          <a:srgbClr val="5600DA"/>
        </a:accent4>
        <a:accent5>
          <a:srgbClr val="FFCACA"/>
        </a:accent5>
        <a:accent6>
          <a:srgbClr val="AC6D56"/>
        </a:accent6>
        <a:hlink>
          <a:srgbClr val="FFFF99"/>
        </a:hlink>
        <a:folHlink>
          <a:srgbClr val="9A76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16">
        <a:dk1>
          <a:srgbClr val="996633"/>
        </a:dk1>
        <a:lt1>
          <a:srgbClr val="CCECFF"/>
        </a:lt1>
        <a:dk2>
          <a:srgbClr val="FDFCF9"/>
        </a:dk2>
        <a:lt2>
          <a:srgbClr val="5C1F00"/>
        </a:lt2>
        <a:accent1>
          <a:srgbClr val="FF9999"/>
        </a:accent1>
        <a:accent2>
          <a:srgbClr val="BE7960"/>
        </a:accent2>
        <a:accent3>
          <a:srgbClr val="E2F4FF"/>
        </a:accent3>
        <a:accent4>
          <a:srgbClr val="82562A"/>
        </a:accent4>
        <a:accent5>
          <a:srgbClr val="FFCACA"/>
        </a:accent5>
        <a:accent6>
          <a:srgbClr val="AC6D56"/>
        </a:accent6>
        <a:hlink>
          <a:srgbClr val="FFFF99"/>
        </a:hlink>
        <a:folHlink>
          <a:srgbClr val="9A76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mpetition">
  <a:themeElements>
    <a:clrScheme name="Competition 1">
      <a:dk1>
        <a:srgbClr val="000000"/>
      </a:dk1>
      <a:lt1>
        <a:srgbClr val="FFFFFF"/>
      </a:lt1>
      <a:dk2>
        <a:srgbClr val="0099FF"/>
      </a:dk2>
      <a:lt2>
        <a:srgbClr val="FFFFFF"/>
      </a:lt2>
      <a:accent1>
        <a:srgbClr val="000066"/>
      </a:accent1>
      <a:accent2>
        <a:srgbClr val="3333CC"/>
      </a:accent2>
      <a:accent3>
        <a:srgbClr val="AACAFF"/>
      </a:accent3>
      <a:accent4>
        <a:srgbClr val="DADADA"/>
      </a:accent4>
      <a:accent5>
        <a:srgbClr val="AAAAB8"/>
      </a:accent5>
      <a:accent6>
        <a:srgbClr val="2D2DB9"/>
      </a:accent6>
      <a:hlink>
        <a:srgbClr val="FF6600"/>
      </a:hlink>
      <a:folHlink>
        <a:srgbClr val="00CC99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etition 1">
        <a:dk1>
          <a:srgbClr val="000000"/>
        </a:dk1>
        <a:lt1>
          <a:srgbClr val="FFFFFF"/>
        </a:lt1>
        <a:dk2>
          <a:srgbClr val="0099FF"/>
        </a:dk2>
        <a:lt2>
          <a:srgbClr val="FFFFFF"/>
        </a:lt2>
        <a:accent1>
          <a:srgbClr val="000066"/>
        </a:accent1>
        <a:accent2>
          <a:srgbClr val="3333CC"/>
        </a:accent2>
        <a:accent3>
          <a:srgbClr val="AACAFF"/>
        </a:accent3>
        <a:accent4>
          <a:srgbClr val="DADADA"/>
        </a:accent4>
        <a:accent5>
          <a:srgbClr val="AAAAB8"/>
        </a:accent5>
        <a:accent6>
          <a:srgbClr val="2D2DB9"/>
        </a:accent6>
        <a:hlink>
          <a:srgbClr val="FF66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5C1F00"/>
        </a:dk1>
        <a:lt1>
          <a:srgbClr val="FFFFFF"/>
        </a:lt1>
        <a:dk2>
          <a:srgbClr val="CCECFF"/>
        </a:dk2>
        <a:lt2>
          <a:srgbClr val="FDFCF9"/>
        </a:lt2>
        <a:accent1>
          <a:srgbClr val="FF9999"/>
        </a:accent1>
        <a:accent2>
          <a:srgbClr val="BE7960"/>
        </a:accent2>
        <a:accent3>
          <a:srgbClr val="E2F4FF"/>
        </a:accent3>
        <a:accent4>
          <a:srgbClr val="DADADA"/>
        </a:accent4>
        <a:accent5>
          <a:srgbClr val="FFCACA"/>
        </a:accent5>
        <a:accent6>
          <a:srgbClr val="AC6D56"/>
        </a:accent6>
        <a:hlink>
          <a:srgbClr val="FFFF99"/>
        </a:hlink>
        <a:folHlink>
          <a:srgbClr val="9A76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6600FF"/>
        </a:dk1>
        <a:lt1>
          <a:srgbClr val="CCECFF"/>
        </a:lt1>
        <a:dk2>
          <a:srgbClr val="FDFCF9"/>
        </a:dk2>
        <a:lt2>
          <a:srgbClr val="5C1F00"/>
        </a:lt2>
        <a:accent1>
          <a:srgbClr val="FF9999"/>
        </a:accent1>
        <a:accent2>
          <a:srgbClr val="BE7960"/>
        </a:accent2>
        <a:accent3>
          <a:srgbClr val="E2F4FF"/>
        </a:accent3>
        <a:accent4>
          <a:srgbClr val="5600DA"/>
        </a:accent4>
        <a:accent5>
          <a:srgbClr val="FFCACA"/>
        </a:accent5>
        <a:accent6>
          <a:srgbClr val="AC6D56"/>
        </a:accent6>
        <a:hlink>
          <a:srgbClr val="FFFF99"/>
        </a:hlink>
        <a:folHlink>
          <a:srgbClr val="9A76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etition 4">
        <a:dk1>
          <a:srgbClr val="996633"/>
        </a:dk1>
        <a:lt1>
          <a:srgbClr val="CCECFF"/>
        </a:lt1>
        <a:dk2>
          <a:srgbClr val="FDFCF9"/>
        </a:dk2>
        <a:lt2>
          <a:srgbClr val="5C1F00"/>
        </a:lt2>
        <a:accent1>
          <a:srgbClr val="FF9999"/>
        </a:accent1>
        <a:accent2>
          <a:srgbClr val="BE7960"/>
        </a:accent2>
        <a:accent3>
          <a:srgbClr val="E2F4FF"/>
        </a:accent3>
        <a:accent4>
          <a:srgbClr val="82562A"/>
        </a:accent4>
        <a:accent5>
          <a:srgbClr val="FFCACA"/>
        </a:accent5>
        <a:accent6>
          <a:srgbClr val="AC6D56"/>
        </a:accent6>
        <a:hlink>
          <a:srgbClr val="FFFF99"/>
        </a:hlink>
        <a:folHlink>
          <a:srgbClr val="9A76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etition 5">
        <a:dk1>
          <a:srgbClr val="996633"/>
        </a:dk1>
        <a:lt1>
          <a:srgbClr val="CCECFF"/>
        </a:lt1>
        <a:dk2>
          <a:srgbClr val="BC9B3E"/>
        </a:dk2>
        <a:lt2>
          <a:srgbClr val="5C1F00"/>
        </a:lt2>
        <a:accent1>
          <a:srgbClr val="FF9999"/>
        </a:accent1>
        <a:accent2>
          <a:srgbClr val="BE7960"/>
        </a:accent2>
        <a:accent3>
          <a:srgbClr val="E2F4FF"/>
        </a:accent3>
        <a:accent4>
          <a:srgbClr val="82562A"/>
        </a:accent4>
        <a:accent5>
          <a:srgbClr val="FFCACA"/>
        </a:accent5>
        <a:accent6>
          <a:srgbClr val="AC6D56"/>
        </a:accent6>
        <a:hlink>
          <a:srgbClr val="FFFF99"/>
        </a:hlink>
        <a:folHlink>
          <a:srgbClr val="9A76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etition 6">
        <a:dk1>
          <a:srgbClr val="990000"/>
        </a:dk1>
        <a:lt1>
          <a:srgbClr val="CCECFF"/>
        </a:lt1>
        <a:dk2>
          <a:srgbClr val="993300"/>
        </a:dk2>
        <a:lt2>
          <a:srgbClr val="5C1F00"/>
        </a:lt2>
        <a:accent1>
          <a:srgbClr val="FF9999"/>
        </a:accent1>
        <a:accent2>
          <a:srgbClr val="BE7960"/>
        </a:accent2>
        <a:accent3>
          <a:srgbClr val="E2F4FF"/>
        </a:accent3>
        <a:accent4>
          <a:srgbClr val="820000"/>
        </a:accent4>
        <a:accent5>
          <a:srgbClr val="FFCACA"/>
        </a:accent5>
        <a:accent6>
          <a:srgbClr val="AC6D56"/>
        </a:accent6>
        <a:hlink>
          <a:srgbClr val="FFFF99"/>
        </a:hlink>
        <a:folHlink>
          <a:srgbClr val="9A76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7187</TotalTime>
  <Words>612</Words>
  <Application>Microsoft Office PowerPoint</Application>
  <PresentationFormat>On-screen Show (4:3)</PresentationFormat>
  <Paragraphs>95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Times New Roman</vt:lpstr>
      <vt:lpstr>Verdana</vt:lpstr>
      <vt:lpstr>Wingdings</vt:lpstr>
      <vt:lpstr>Sheet lightning design template</vt:lpstr>
      <vt:lpstr>Competition</vt:lpstr>
      <vt:lpstr>Microsoft Photo Editor 3.0 Photo</vt:lpstr>
      <vt:lpstr>PowerPoint Presentation</vt:lpstr>
      <vt:lpstr>LAX Recycling Program</vt:lpstr>
      <vt:lpstr>Program Components</vt:lpstr>
      <vt:lpstr>LAX Recycling Program makes it easy for airport employees and the traveling public to recycle by providing convenient recycling bins in offices,  terminals, and on the airfield.</vt:lpstr>
      <vt:lpstr>Materials are collected and brought to the transfer facility, sorted, and placed in larger containers or bailed, then sent to various vendors for further processing. </vt:lpstr>
      <vt:lpstr>Materials Recycled - 2010</vt:lpstr>
      <vt:lpstr>PowerPoint Presentation</vt:lpstr>
      <vt:lpstr>Airline and Tenant Recycling </vt:lpstr>
      <vt:lpstr>LAX Recycling Rates</vt:lpstr>
      <vt:lpstr>Waste Characterization</vt:lpstr>
      <vt:lpstr>Waste Characterization Categories </vt:lpstr>
      <vt:lpstr>New Recycling Projects</vt:lpstr>
      <vt:lpstr>PowerPoint Presentation</vt:lpstr>
      <vt:lpstr>New Recycling Projects cont.</vt:lpstr>
      <vt:lpstr>QUESTIONS?</vt:lpstr>
    </vt:vector>
  </TitlesOfParts>
  <Manager/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Sheriece Russeau </dc:creator>
  <cp:keywords/>
  <dc:description/>
  <cp:lastModifiedBy>SEWELL, SHERIECE</cp:lastModifiedBy>
  <cp:revision>80</cp:revision>
  <cp:lastPrinted>1601-01-01T00:00:00Z</cp:lastPrinted>
  <dcterms:created xsi:type="dcterms:W3CDTF">2006-12-06T07:25:52Z</dcterms:created>
  <dcterms:modified xsi:type="dcterms:W3CDTF">2011-08-22T18:35:07Z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TC010721531033</vt:lpwstr>
  </property>
</Properties>
</file>